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62" r:id="rId5"/>
    <p:sldId id="261" r:id="rId6"/>
    <p:sldId id="263" r:id="rId7"/>
    <p:sldId id="264" r:id="rId8"/>
    <p:sldId id="265" r:id="rId9"/>
    <p:sldId id="266" r:id="rId10"/>
    <p:sldId id="268" r:id="rId11"/>
    <p:sldId id="269" r:id="rId12"/>
    <p:sldId id="271" r:id="rId13"/>
    <p:sldId id="272"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58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3D37A46-ADCC-4AAC-BC14-7332CEE0A37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45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F984CE5-D783-44B0-866E-512AA6DFAD9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37A46-ADCC-4AAC-BC14-7332CEE0A375}" type="slidenum">
              <a:rPr lang="en-US" smtClean="0"/>
              <a:t>‹#›</a:t>
            </a:fld>
            <a:endParaRPr lang="en-US"/>
          </a:p>
        </p:txBody>
      </p:sp>
    </p:spTree>
    <p:extLst>
      <p:ext uri="{BB962C8B-B14F-4D97-AF65-F5344CB8AC3E}">
        <p14:creationId xmlns:p14="http://schemas.microsoft.com/office/powerpoint/2010/main" val="180106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671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89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spTree>
    <p:extLst>
      <p:ext uri="{BB962C8B-B14F-4D97-AF65-F5344CB8AC3E}">
        <p14:creationId xmlns:p14="http://schemas.microsoft.com/office/powerpoint/2010/main" val="1257092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38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35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101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3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spTree>
    <p:extLst>
      <p:ext uri="{BB962C8B-B14F-4D97-AF65-F5344CB8AC3E}">
        <p14:creationId xmlns:p14="http://schemas.microsoft.com/office/powerpoint/2010/main" val="321491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F984CE5-D783-44B0-866E-512AA6DFAD9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37A46-ADCC-4AAC-BC14-7332CEE0A37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68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F984CE5-D783-44B0-866E-512AA6DFAD9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37A46-ADCC-4AAC-BC14-7332CEE0A375}" type="slidenum">
              <a:rPr lang="en-US" smtClean="0"/>
              <a:t>‹#›</a:t>
            </a:fld>
            <a:endParaRPr lang="en-US"/>
          </a:p>
        </p:txBody>
      </p:sp>
    </p:spTree>
    <p:extLst>
      <p:ext uri="{BB962C8B-B14F-4D97-AF65-F5344CB8AC3E}">
        <p14:creationId xmlns:p14="http://schemas.microsoft.com/office/powerpoint/2010/main" val="24877638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F984CE5-D783-44B0-866E-512AA6DFAD9C}" type="datetimeFigureOut">
              <a:rPr lang="en-US" smtClean="0"/>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37A46-ADCC-4AAC-BC14-7332CEE0A37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0803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F984CE5-D783-44B0-866E-512AA6DFAD9C}" type="datetimeFigureOut">
              <a:rPr lang="en-US" smtClean="0"/>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37A46-ADCC-4AAC-BC14-7332CEE0A3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7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84CE5-D783-44B0-866E-512AA6DFAD9C}" type="datetimeFigureOut">
              <a:rPr lang="en-US" smtClean="0"/>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37A46-ADCC-4AAC-BC14-7332CEE0A375}" type="slidenum">
              <a:rPr lang="en-US" smtClean="0"/>
              <a:t>‹#›</a:t>
            </a:fld>
            <a:endParaRPr lang="en-US"/>
          </a:p>
        </p:txBody>
      </p:sp>
    </p:spTree>
    <p:extLst>
      <p:ext uri="{BB962C8B-B14F-4D97-AF65-F5344CB8AC3E}">
        <p14:creationId xmlns:p14="http://schemas.microsoft.com/office/powerpoint/2010/main" val="418713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F984CE5-D783-44B0-866E-512AA6DFAD9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37A46-ADCC-4AAC-BC14-7332CEE0A37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7391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F984CE5-D783-44B0-866E-512AA6DFAD9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37A46-ADCC-4AAC-BC14-7332CEE0A375}" type="slidenum">
              <a:rPr lang="en-US" smtClean="0"/>
              <a:t>‹#›</a:t>
            </a:fld>
            <a:endParaRPr lang="en-US"/>
          </a:p>
        </p:txBody>
      </p:sp>
    </p:spTree>
    <p:extLst>
      <p:ext uri="{BB962C8B-B14F-4D97-AF65-F5344CB8AC3E}">
        <p14:creationId xmlns:p14="http://schemas.microsoft.com/office/powerpoint/2010/main" val="30128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984CE5-D783-44B0-866E-512AA6DFAD9C}" type="datetimeFigureOut">
              <a:rPr lang="en-US" smtClean="0"/>
              <a:t>12/24/2022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D37A46-ADCC-4AAC-BC14-7332CEE0A375}" type="slidenum">
              <a:rPr lang="en-US" smtClean="0"/>
              <a:t>‹#›</a:t>
            </a:fld>
            <a:endParaRPr lang="en-US"/>
          </a:p>
        </p:txBody>
      </p:sp>
    </p:spTree>
    <p:extLst>
      <p:ext uri="{BB962C8B-B14F-4D97-AF65-F5344CB8AC3E}">
        <p14:creationId xmlns:p14="http://schemas.microsoft.com/office/powerpoint/2010/main" val="9766050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34023" y="234788"/>
            <a:ext cx="10318418" cy="4394988"/>
          </a:xfrm>
        </p:spPr>
        <p:txBody>
          <a:bodyPr/>
          <a:lstStyle/>
          <a:p>
            <a:r>
              <a:rPr lang="en-US" dirty="0" smtClean="0"/>
              <a:t>Vision</a:t>
            </a:r>
            <a:endParaRPr lang="en-US" dirty="0"/>
          </a:p>
        </p:txBody>
      </p:sp>
      <p:sp>
        <p:nvSpPr>
          <p:cNvPr id="3" name="عنوان فرعي 2"/>
          <p:cNvSpPr>
            <a:spLocks noGrp="1"/>
          </p:cNvSpPr>
          <p:nvPr>
            <p:ph type="subTitle" idx="1"/>
          </p:nvPr>
        </p:nvSpPr>
        <p:spPr>
          <a:xfrm>
            <a:off x="1986445" y="4629776"/>
            <a:ext cx="8045373" cy="742279"/>
          </a:xfrm>
        </p:spPr>
        <p:txBody>
          <a:bodyPr/>
          <a:lstStyle/>
          <a:p>
            <a:r>
              <a:rPr lang="en-US" dirty="0" smtClean="0"/>
              <a:t>Dr.Ghadeer </a:t>
            </a:r>
            <a:r>
              <a:rPr lang="en-US" dirty="0" smtClean="0"/>
              <a:t>Hamad</a:t>
            </a:r>
            <a:endParaRPr lang="en-US" dirty="0"/>
          </a:p>
        </p:txBody>
      </p:sp>
    </p:spTree>
    <p:extLst>
      <p:ext uri="{BB962C8B-B14F-4D97-AF65-F5344CB8AC3E}">
        <p14:creationId xmlns:p14="http://schemas.microsoft.com/office/powerpoint/2010/main" val="1592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688199" y="1075764"/>
            <a:ext cx="4389120" cy="4951803"/>
          </a:xfrm>
          <a:prstGeom prst="rect">
            <a:avLst/>
          </a:prstGeom>
        </p:spPr>
      </p:pic>
    </p:spTree>
    <p:extLst>
      <p:ext uri="{BB962C8B-B14F-4D97-AF65-F5344CB8AC3E}">
        <p14:creationId xmlns:p14="http://schemas.microsoft.com/office/powerpoint/2010/main" val="1807019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Result of Ishihara test</a:t>
            </a:r>
            <a:endParaRPr lang="en-US"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67091317"/>
              </p:ext>
            </p:extLst>
          </p:nvPr>
        </p:nvGraphicFramePr>
        <p:xfrm>
          <a:off x="2623457" y="2402568"/>
          <a:ext cx="6694716" cy="3789228"/>
        </p:xfrm>
        <a:graphic>
          <a:graphicData uri="http://schemas.openxmlformats.org/drawingml/2006/table">
            <a:tbl>
              <a:tblPr firstRow="1" bandRow="1">
                <a:tableStyleId>{5C22544A-7EE6-4342-B048-85BDC9FD1C3A}</a:tableStyleId>
              </a:tblPr>
              <a:tblGrid>
                <a:gridCol w="696686"/>
                <a:gridCol w="1992289"/>
                <a:gridCol w="2120686"/>
                <a:gridCol w="1885055"/>
              </a:tblGrid>
              <a:tr h="524858">
                <a:tc>
                  <a:txBody>
                    <a:bodyPr/>
                    <a:lstStyle/>
                    <a:p>
                      <a:r>
                        <a:rPr lang="en-US" dirty="0" smtClean="0"/>
                        <a:t>Plate</a:t>
                      </a:r>
                      <a:endParaRPr lang="en-US" dirty="0"/>
                    </a:p>
                  </a:txBody>
                  <a:tcPr/>
                </a:tc>
                <a:tc>
                  <a:txBody>
                    <a:bodyPr/>
                    <a:lstStyle/>
                    <a:p>
                      <a:r>
                        <a:rPr lang="en-US" dirty="0" smtClean="0"/>
                        <a:t>Person with normal</a:t>
                      </a:r>
                      <a:endParaRPr lang="en-US" dirty="0"/>
                    </a:p>
                  </a:txBody>
                  <a:tcPr/>
                </a:tc>
                <a:tc>
                  <a:txBody>
                    <a:bodyPr/>
                    <a:lstStyle/>
                    <a:p>
                      <a:r>
                        <a:rPr lang="en-US" dirty="0" smtClean="0"/>
                        <a:t>Person with red-green deficiency</a:t>
                      </a:r>
                      <a:endParaRPr lang="en-US" dirty="0"/>
                    </a:p>
                  </a:txBody>
                  <a:tcPr/>
                </a:tc>
                <a:tc>
                  <a:txBody>
                    <a:bodyPr/>
                    <a:lstStyle/>
                    <a:p>
                      <a:r>
                        <a:rPr lang="en-US" dirty="0" smtClean="0"/>
                        <a:t>Person with total color blindness</a:t>
                      </a:r>
                      <a:endParaRPr lang="en-US" dirty="0"/>
                    </a:p>
                  </a:txBody>
                  <a:tcPr/>
                </a:tc>
              </a:tr>
              <a:tr h="524858">
                <a:tc>
                  <a:txBody>
                    <a:bodyPr/>
                    <a:lstStyle/>
                    <a:p>
                      <a:r>
                        <a:rPr lang="en-US" dirty="0" smtClean="0"/>
                        <a:t>1</a:t>
                      </a:r>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r>
              <a:tr h="524858">
                <a:tc>
                  <a:txBody>
                    <a:bodyPr/>
                    <a:lstStyle/>
                    <a:p>
                      <a:r>
                        <a:rPr lang="en-US" dirty="0" smtClean="0"/>
                        <a:t>2</a:t>
                      </a:r>
                      <a:endParaRPr lang="en-US" dirty="0"/>
                    </a:p>
                  </a:txBody>
                  <a:tcPr/>
                </a:tc>
                <a:tc>
                  <a:txBody>
                    <a:bodyPr/>
                    <a:lstStyle/>
                    <a:p>
                      <a:r>
                        <a:rPr lang="en-US" dirty="0" smtClean="0"/>
                        <a:t>29</a:t>
                      </a:r>
                      <a:endParaRPr lang="en-US" dirty="0"/>
                    </a:p>
                  </a:txBody>
                  <a:tcPr/>
                </a:tc>
                <a:tc>
                  <a:txBody>
                    <a:bodyPr/>
                    <a:lstStyle/>
                    <a:p>
                      <a:r>
                        <a:rPr lang="en-US" dirty="0" smtClean="0"/>
                        <a:t>70</a:t>
                      </a:r>
                      <a:endParaRPr lang="en-US" dirty="0"/>
                    </a:p>
                  </a:txBody>
                  <a:tcPr/>
                </a:tc>
                <a:tc>
                  <a:txBody>
                    <a:bodyPr/>
                    <a:lstStyle/>
                    <a:p>
                      <a:r>
                        <a:rPr lang="en-US" dirty="0" smtClean="0"/>
                        <a:t>X</a:t>
                      </a:r>
                      <a:endParaRPr lang="en-US" dirty="0"/>
                    </a:p>
                  </a:txBody>
                  <a:tcPr/>
                </a:tc>
              </a:tr>
              <a:tr h="524858">
                <a:tc>
                  <a:txBody>
                    <a:bodyPr/>
                    <a:lstStyle/>
                    <a:p>
                      <a:r>
                        <a:rPr lang="en-US" dirty="0" smtClean="0"/>
                        <a:t>3</a:t>
                      </a:r>
                      <a:endParaRPr lang="en-US" dirty="0"/>
                    </a:p>
                  </a:txBody>
                  <a:tcPr/>
                </a:tc>
                <a:tc>
                  <a:txBody>
                    <a:bodyPr/>
                    <a:lstStyle/>
                    <a:p>
                      <a:r>
                        <a:rPr lang="en-US" dirty="0" smtClean="0"/>
                        <a:t>5</a:t>
                      </a:r>
                    </a:p>
                  </a:txBody>
                  <a:tcPr/>
                </a:tc>
                <a:tc>
                  <a:txBody>
                    <a:bodyPr/>
                    <a:lstStyle/>
                    <a:p>
                      <a:r>
                        <a:rPr lang="en-US" dirty="0" smtClean="0"/>
                        <a:t>2</a:t>
                      </a:r>
                      <a:endParaRPr lang="en-US" dirty="0"/>
                    </a:p>
                  </a:txBody>
                  <a:tcPr/>
                </a:tc>
                <a:tc>
                  <a:txBody>
                    <a:bodyPr/>
                    <a:lstStyle/>
                    <a:p>
                      <a:r>
                        <a:rPr lang="en-US" dirty="0" smtClean="0"/>
                        <a:t>X</a:t>
                      </a:r>
                      <a:endParaRPr lang="en-US" dirty="0"/>
                    </a:p>
                  </a:txBody>
                  <a:tcPr/>
                </a:tc>
              </a:tr>
              <a:tr h="524858">
                <a:tc>
                  <a:txBody>
                    <a:bodyPr/>
                    <a:lstStyle/>
                    <a:p>
                      <a:r>
                        <a:rPr lang="en-US" dirty="0" smtClean="0"/>
                        <a:t>4</a:t>
                      </a:r>
                      <a:endParaRPr lang="en-US" dirty="0"/>
                    </a:p>
                  </a:txBody>
                  <a:tcPr/>
                </a:tc>
                <a:tc>
                  <a:txBody>
                    <a:bodyPr/>
                    <a:lstStyle/>
                    <a:p>
                      <a:r>
                        <a:rPr lang="en-US" dirty="0" smtClean="0"/>
                        <a:t>6</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524858">
                <a:tc>
                  <a:txBody>
                    <a:bodyPr/>
                    <a:lstStyle/>
                    <a:p>
                      <a:r>
                        <a:rPr lang="en-US" dirty="0" smtClean="0"/>
                        <a:t>5</a:t>
                      </a:r>
                      <a:endParaRPr lang="en-US" dirty="0"/>
                    </a:p>
                  </a:txBody>
                  <a:tcPr/>
                </a:tc>
                <a:tc>
                  <a:txBody>
                    <a:bodyPr/>
                    <a:lstStyle/>
                    <a:p>
                      <a:r>
                        <a:rPr lang="en-US" dirty="0" smtClean="0"/>
                        <a:t>7</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524858">
                <a:tc>
                  <a:txBody>
                    <a:bodyPr/>
                    <a:lstStyle/>
                    <a:p>
                      <a:r>
                        <a:rPr lang="en-US" dirty="0" smtClean="0"/>
                        <a:t>6</a:t>
                      </a:r>
                      <a:endParaRPr lang="en-US" dirty="0"/>
                    </a:p>
                  </a:txBody>
                  <a:tcPr/>
                </a:tc>
                <a:tc>
                  <a:txBody>
                    <a:bodyPr/>
                    <a:lstStyle/>
                    <a:p>
                      <a:r>
                        <a:rPr lang="en-US" dirty="0" smtClean="0"/>
                        <a:t>x</a:t>
                      </a:r>
                      <a:endParaRPr lang="en-US" dirty="0"/>
                    </a:p>
                  </a:txBody>
                  <a:tcPr/>
                </a:tc>
                <a:tc>
                  <a:txBody>
                    <a:bodyPr/>
                    <a:lstStyle/>
                    <a:p>
                      <a:r>
                        <a:rPr lang="en-US" dirty="0" smtClean="0"/>
                        <a:t>5</a:t>
                      </a:r>
                      <a:endParaRPr lang="en-US" dirty="0"/>
                    </a:p>
                  </a:txBody>
                  <a:tcPr/>
                </a:tc>
                <a:tc>
                  <a:txBody>
                    <a:bodyPr/>
                    <a:lstStyle/>
                    <a:p>
                      <a:r>
                        <a:rPr lang="en-US" dirty="0" smtClean="0"/>
                        <a:t>x</a:t>
                      </a:r>
                      <a:endParaRPr lang="en-US" dirty="0"/>
                    </a:p>
                  </a:txBody>
                  <a:tcPr/>
                </a:tc>
              </a:tr>
            </a:tbl>
          </a:graphicData>
        </a:graphic>
      </p:graphicFrame>
    </p:spTree>
    <p:extLst>
      <p:ext uri="{BB962C8B-B14F-4D97-AF65-F5344CB8AC3E}">
        <p14:creationId xmlns:p14="http://schemas.microsoft.com/office/powerpoint/2010/main" val="307496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rideo News - MURID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971" y="785310"/>
            <a:ext cx="6492240" cy="537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14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or vision deficiency | A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861" y="1426029"/>
            <a:ext cx="8572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2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9,560 Thanks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r="-1307" b="6718"/>
          <a:stretch/>
        </p:blipFill>
        <p:spPr bwMode="auto">
          <a:xfrm>
            <a:off x="3268890" y="1714035"/>
            <a:ext cx="5943600" cy="39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19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Visual acuity</a:t>
            </a:r>
            <a:endParaRPr lang="en-US" dirty="0"/>
          </a:p>
        </p:txBody>
      </p:sp>
      <p:sp>
        <p:nvSpPr>
          <p:cNvPr id="3" name="عنصر نائب للمحتوى 2"/>
          <p:cNvSpPr>
            <a:spLocks noGrp="1"/>
          </p:cNvSpPr>
          <p:nvPr>
            <p:ph idx="1"/>
          </p:nvPr>
        </p:nvSpPr>
        <p:spPr/>
        <p:txBody>
          <a:bodyPr/>
          <a:lstStyle/>
          <a:p>
            <a:endParaRPr lang="en-US" dirty="0"/>
          </a:p>
          <a:p>
            <a:r>
              <a:rPr lang="en-US" dirty="0"/>
              <a:t>Visual acuity (VA) is the ability to see the details and contours of objects clearly. It is tested for both distant as well as near vision. </a:t>
            </a:r>
            <a:endParaRPr lang="en-US" dirty="0" smtClean="0"/>
          </a:p>
          <a:p>
            <a:endParaRPr lang="en-US" dirty="0"/>
          </a:p>
        </p:txBody>
      </p:sp>
    </p:spTree>
    <p:extLst>
      <p:ext uri="{BB962C8B-B14F-4D97-AF65-F5344CB8AC3E}">
        <p14:creationId xmlns:p14="http://schemas.microsoft.com/office/powerpoint/2010/main" val="327626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r>
              <a:rPr lang="en-US" b="1" dirty="0"/>
              <a:t>TEST FOR DISTANT VISION</a:t>
            </a:r>
            <a:endParaRPr lang="en-US" dirty="0"/>
          </a:p>
        </p:txBody>
      </p:sp>
      <p:sp>
        <p:nvSpPr>
          <p:cNvPr id="3" name="عنصر نائب للمحتوى 2"/>
          <p:cNvSpPr>
            <a:spLocks noGrp="1"/>
          </p:cNvSpPr>
          <p:nvPr>
            <p:ph idx="1"/>
          </p:nvPr>
        </p:nvSpPr>
        <p:spPr/>
        <p:txBody>
          <a:bodyPr>
            <a:normAutofit fontScale="92500" lnSpcReduction="10000"/>
          </a:bodyPr>
          <a:lstStyle/>
          <a:p>
            <a:endParaRPr lang="en-US" dirty="0"/>
          </a:p>
          <a:p>
            <a:r>
              <a:rPr lang="en-US" b="1" dirty="0">
                <a:solidFill>
                  <a:schemeClr val="tx1"/>
                </a:solidFill>
                <a:latin typeface="Times New Roman" panose="02020603050405020304" pitchFamily="18" charset="0"/>
                <a:cs typeface="Times New Roman" panose="02020603050405020304" pitchFamily="18" charset="0"/>
              </a:rPr>
              <a:t>Snellen’s chart or Snellen’s </a:t>
            </a:r>
            <a:r>
              <a:rPr lang="en-US" b="1" dirty="0" smtClean="0">
                <a:solidFill>
                  <a:schemeClr val="tx1"/>
                </a:solidFill>
                <a:latin typeface="Times New Roman" panose="02020603050405020304" pitchFamily="18" charset="0"/>
                <a:cs typeface="Times New Roman" panose="02020603050405020304" pitchFamily="18" charset="0"/>
              </a:rPr>
              <a:t>types</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distant vision is clinically tested with this chart. It has a series of printed letters of varying sizes, black on a white background, arranged in eight lines. The top letter, the largest, is </a:t>
            </a:r>
            <a:r>
              <a:rPr lang="en-US" dirty="0" smtClean="0">
                <a:solidFill>
                  <a:schemeClr val="tx1"/>
                </a:solidFill>
                <a:latin typeface="Times New Roman" panose="02020603050405020304" pitchFamily="18" charset="0"/>
                <a:cs typeface="Times New Roman" panose="02020603050405020304" pitchFamily="18" charset="0"/>
              </a:rPr>
              <a:t>visible</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to </a:t>
            </a:r>
            <a:r>
              <a:rPr lang="en-US" dirty="0">
                <a:solidFill>
                  <a:schemeClr val="tx1"/>
                </a:solidFill>
                <a:latin typeface="Times New Roman" panose="02020603050405020304" pitchFamily="18" charset="0"/>
                <a:cs typeface="Times New Roman" panose="02020603050405020304" pitchFamily="18" charset="0"/>
              </a:rPr>
              <a:t>the naked eye at a distance of 60 meters, and the </a:t>
            </a:r>
            <a:r>
              <a:rPr lang="en-US" b="1" dirty="0">
                <a:solidFill>
                  <a:schemeClr val="tx1"/>
                </a:solidFill>
                <a:latin typeface="Times New Roman" panose="02020603050405020304" pitchFamily="18" charset="0"/>
                <a:cs typeface="Times New Roman" panose="02020603050405020304" pitchFamily="18" charset="0"/>
              </a:rPr>
              <a:t>subsequent letters at distances of 36, 24, 18, 12, 9, 6 and 5 meters respectively. The distances for </a:t>
            </a:r>
            <a:r>
              <a:rPr lang="en-US" dirty="0">
                <a:solidFill>
                  <a:schemeClr val="tx1"/>
                </a:solidFill>
                <a:latin typeface="Times New Roman" panose="02020603050405020304" pitchFamily="18" charset="0"/>
                <a:cs typeface="Times New Roman" panose="02020603050405020304" pitchFamily="18" charset="0"/>
              </a:rPr>
              <a:t>each line are indicated above it (or below it in some charts</a:t>
            </a:r>
            <a:r>
              <a:rPr lang="en-US" dirty="0">
                <a:solidFill>
                  <a:schemeClr val="tx1"/>
                </a:solidFill>
              </a:rPr>
              <a:t>). </a:t>
            </a:r>
          </a:p>
        </p:txBody>
      </p:sp>
    </p:spTree>
    <p:extLst>
      <p:ext uri="{BB962C8B-B14F-4D97-AF65-F5344CB8AC3E}">
        <p14:creationId xmlns:p14="http://schemas.microsoft.com/office/powerpoint/2010/main" val="340422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254240" y="688490"/>
            <a:ext cx="7151914" cy="5468098"/>
          </a:xfrm>
          <a:prstGeom prst="rect">
            <a:avLst/>
          </a:prstGeom>
        </p:spPr>
      </p:pic>
    </p:spTree>
    <p:extLst>
      <p:ext uri="{BB962C8B-B14F-4D97-AF65-F5344CB8AC3E}">
        <p14:creationId xmlns:p14="http://schemas.microsoft.com/office/powerpoint/2010/main" val="303284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r>
              <a:rPr lang="en-US" b="1" dirty="0"/>
              <a:t>Testing the Distant Visual Acuity</a:t>
            </a:r>
            <a:endParaRPr lang="en-US" dirty="0"/>
          </a:p>
        </p:txBody>
      </p:sp>
      <p:sp>
        <p:nvSpPr>
          <p:cNvPr id="3" name="عنصر نائب للمحتوى 2"/>
          <p:cNvSpPr>
            <a:spLocks noGrp="1"/>
          </p:cNvSpPr>
          <p:nvPr>
            <p:ph idx="1"/>
          </p:nvPr>
        </p:nvSpPr>
        <p:spPr/>
        <p:txBody>
          <a:bodyPr>
            <a:normAutofit fontScale="70000" lnSpcReduction="20000"/>
          </a:bodyPr>
          <a:lstStyle/>
          <a:p>
            <a:endParaRPr lang="en-US" dirty="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1.The </a:t>
            </a:r>
            <a:r>
              <a:rPr lang="en-US" dirty="0">
                <a:solidFill>
                  <a:schemeClr val="tx1"/>
                </a:solidFill>
                <a:latin typeface="Times New Roman" panose="02020603050405020304" pitchFamily="18" charset="0"/>
                <a:cs typeface="Times New Roman" panose="02020603050405020304" pitchFamily="18" charset="0"/>
              </a:rPr>
              <a:t>subject is seated at a distance of 6 meters (20 feet) from a well-lighted chart and is asked to read the letters down the chart as far as she can read. Each eye is tested separately. </a:t>
            </a:r>
          </a:p>
          <a:p>
            <a:r>
              <a:rPr lang="en-US" dirty="0">
                <a:solidFill>
                  <a:schemeClr val="tx1"/>
                </a:solidFill>
                <a:latin typeface="Times New Roman" panose="02020603050405020304" pitchFamily="18" charset="0"/>
                <a:cs typeface="Times New Roman" panose="02020603050405020304" pitchFamily="18" charset="0"/>
              </a:rPr>
              <a:t>2. The VA is recorded according to the formula VA = d/D where d is the distance at which the letters are read, and D is the distance at which the letter should be read by a person with normal vision. </a:t>
            </a:r>
          </a:p>
          <a:p>
            <a:r>
              <a:rPr lang="en-US" dirty="0">
                <a:solidFill>
                  <a:schemeClr val="tx1"/>
                </a:solidFill>
                <a:latin typeface="Times New Roman" panose="02020603050405020304" pitchFamily="18" charset="0"/>
                <a:cs typeface="Times New Roman" panose="02020603050405020304" pitchFamily="18" charset="0"/>
              </a:rPr>
              <a:t>3. Thus if only the top letter can be read, the VA is 6/60. If the subject can read only the first 4 lines, then the VA is 6/18, and so on. A normal person should be able to read at least the 7th line, i.e. have a VA of 6/6 (20/20 in terms of feet, commonly pronounced “twenty-twenty” vision.) </a:t>
            </a:r>
          </a:p>
          <a:p>
            <a:r>
              <a:rPr lang="en-US" dirty="0">
                <a:solidFill>
                  <a:schemeClr val="tx1"/>
                </a:solidFill>
                <a:latin typeface="Times New Roman" panose="02020603050405020304" pitchFamily="18" charset="0"/>
                <a:cs typeface="Times New Roman" panose="02020603050405020304" pitchFamily="18" charset="0"/>
              </a:rPr>
              <a:t>4. If the VA is less than 6/60, the subject is moved towards the chart until she can read the top letter. The VA is 2/60 if she can read it at 2 meters. The VA less than 1/60 is recorded as “counting fingers” (CF; if she correctly counts fingers when held in front of her face; “hand movements” (HM</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12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r>
              <a:rPr lang="en-US" b="1" i="1" dirty="0"/>
              <a:t>Color Vision</a:t>
            </a:r>
            <a:endParaRPr lang="en-US" dirty="0"/>
          </a:p>
        </p:txBody>
      </p:sp>
      <p:sp>
        <p:nvSpPr>
          <p:cNvPr id="3" name="عنصر نائب للمحتوى 2"/>
          <p:cNvSpPr>
            <a:spLocks noGrp="1"/>
          </p:cNvSpPr>
          <p:nvPr>
            <p:ph idx="1"/>
          </p:nvPr>
        </p:nvSpPr>
        <p:spPr/>
        <p:txBody>
          <a:bodyPr>
            <a:normAutofit fontScale="92500" lnSpcReduction="10000"/>
          </a:bodyPr>
          <a:lstStyle/>
          <a:p>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The human eye </a:t>
            </a:r>
            <a:r>
              <a:rPr lang="en-US" dirty="0">
                <a:solidFill>
                  <a:schemeClr val="tx1"/>
                </a:solidFill>
                <a:latin typeface="Times New Roman" panose="02020603050405020304" pitchFamily="18" charset="0"/>
                <a:cs typeface="Times New Roman" panose="02020603050405020304" pitchFamily="18" charset="0"/>
              </a:rPr>
              <a:t>is sensitive to all wavelengths of light from 400 nm to 700 nm which constitute the visible part of the electromagnetic spectrum. Colors are perceived by cones that are concentrated in fovea and are sensitive to specific wavelengths of light</a:t>
            </a:r>
            <a:r>
              <a:rPr lang="en-US" dirty="0" smtClean="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.There </a:t>
            </a:r>
            <a:r>
              <a:rPr lang="en-US" dirty="0">
                <a:solidFill>
                  <a:schemeClr val="tx1"/>
                </a:solidFill>
                <a:latin typeface="Times New Roman" panose="02020603050405020304" pitchFamily="18" charset="0"/>
                <a:cs typeface="Times New Roman" panose="02020603050405020304" pitchFamily="18" charset="0"/>
              </a:rPr>
              <a:t>are three </a:t>
            </a:r>
            <a:r>
              <a:rPr lang="en-US" b="1" dirty="0">
                <a:solidFill>
                  <a:schemeClr val="tx1"/>
                </a:solidFill>
                <a:latin typeface="Times New Roman" panose="02020603050405020304" pitchFamily="18" charset="0"/>
                <a:cs typeface="Times New Roman" panose="02020603050405020304" pitchFamily="18" charset="0"/>
              </a:rPr>
              <a:t>primary Colors </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red</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green</a:t>
            </a:r>
            <a:r>
              <a:rPr lang="en-US" dirty="0">
                <a:solidFill>
                  <a:schemeClr val="tx1"/>
                </a:solidFill>
                <a:latin typeface="Times New Roman" panose="02020603050405020304" pitchFamily="18" charset="0"/>
                <a:cs typeface="Times New Roman" panose="02020603050405020304" pitchFamily="18" charset="0"/>
              </a:rPr>
              <a:t>, and </a:t>
            </a:r>
            <a:r>
              <a:rPr lang="en-US" i="1" dirty="0">
                <a:solidFill>
                  <a:schemeClr val="tx1"/>
                </a:solidFill>
                <a:latin typeface="Times New Roman" panose="02020603050405020304" pitchFamily="18" charset="0"/>
                <a:cs typeface="Times New Roman" panose="02020603050405020304" pitchFamily="18" charset="0"/>
              </a:rPr>
              <a:t>blue.</a:t>
            </a:r>
            <a:r>
              <a:rPr lang="en-US" dirty="0">
                <a:solidFill>
                  <a:schemeClr val="tx1"/>
                </a:solidFill>
                <a:latin typeface="Times New Roman" panose="02020603050405020304" pitchFamily="18" charset="0"/>
                <a:cs typeface="Times New Roman" panose="02020603050405020304" pitchFamily="18" charset="0"/>
              </a:rPr>
              <a:t>. For every color, there is a </a:t>
            </a:r>
            <a:r>
              <a:rPr lang="en-US" b="1" dirty="0">
                <a:solidFill>
                  <a:schemeClr val="tx1"/>
                </a:solidFill>
                <a:latin typeface="Times New Roman" panose="02020603050405020304" pitchFamily="18" charset="0"/>
                <a:cs typeface="Times New Roman" panose="02020603050405020304" pitchFamily="18" charset="0"/>
              </a:rPr>
              <a:t>complementary c</a:t>
            </a:r>
            <a:r>
              <a:rPr lang="en-US" dirty="0">
                <a:solidFill>
                  <a:schemeClr val="tx1"/>
                </a:solidFill>
                <a:latin typeface="Times New Roman" panose="02020603050405020304" pitchFamily="18" charset="0"/>
                <a:cs typeface="Times New Roman" panose="02020603050405020304" pitchFamily="18" charset="0"/>
              </a:rPr>
              <a:t>olor that when properly mixed with it, produces a sensation of white</a:t>
            </a:r>
            <a:r>
              <a:rPr lang="en-US" dirty="0"/>
              <a:t>.</a:t>
            </a:r>
          </a:p>
        </p:txBody>
      </p:sp>
    </p:spTree>
    <p:extLst>
      <p:ext uri="{BB962C8B-B14F-4D97-AF65-F5344CB8AC3E}">
        <p14:creationId xmlns:p14="http://schemas.microsoft.com/office/powerpoint/2010/main" val="1572935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Color vision</a:t>
            </a:r>
            <a:endParaRPr lang="en-US" dirty="0"/>
          </a:p>
        </p:txBody>
      </p:sp>
      <p:sp>
        <p:nvSpPr>
          <p:cNvPr id="3" name="عنصر نائب للمحتوى 2"/>
          <p:cNvSpPr>
            <a:spLocks noGrp="1"/>
          </p:cNvSpPr>
          <p:nvPr>
            <p:ph idx="1"/>
          </p:nvPr>
        </p:nvSpPr>
        <p:spPr/>
        <p:txBody>
          <a:bodyPr>
            <a:normAutofit fontScale="92500"/>
          </a:bodyPr>
          <a:lstStyle/>
          <a:p>
            <a:endParaRPr lang="en-US" dirty="0"/>
          </a:p>
          <a:p>
            <a:r>
              <a:rPr lang="en-US" dirty="0">
                <a:solidFill>
                  <a:schemeClr val="tx1"/>
                </a:solidFill>
                <a:latin typeface="Times New Roman" panose="02020603050405020304" pitchFamily="18" charset="0"/>
                <a:cs typeface="Times New Roman" panose="02020603050405020304" pitchFamily="18" charset="0"/>
              </a:rPr>
              <a:t>The sensation of white, any spectral color, and even extra-spectral color (e.g. purple) can be produced by mixing various proportions of primary colors. (The paints used in painting are not pure colors but mixtures of different pigments) </a:t>
            </a:r>
          </a:p>
          <a:p>
            <a:r>
              <a:rPr lang="en-US" dirty="0">
                <a:solidFill>
                  <a:schemeClr val="tx1"/>
                </a:solidFill>
                <a:latin typeface="Times New Roman" panose="02020603050405020304" pitchFamily="18" charset="0"/>
                <a:cs typeface="Times New Roman" panose="02020603050405020304" pitchFamily="18" charset="0"/>
              </a:rPr>
              <a:t>Black </a:t>
            </a:r>
            <a:r>
              <a:rPr lang="en-US" dirty="0" smtClean="0">
                <a:solidFill>
                  <a:schemeClr val="tx1"/>
                </a:solidFill>
                <a:latin typeface="Times New Roman" panose="02020603050405020304" pitchFamily="18" charset="0"/>
                <a:cs typeface="Times New Roman" panose="02020603050405020304" pitchFamily="18" charset="0"/>
              </a:rPr>
              <a:t>is </a:t>
            </a:r>
            <a:r>
              <a:rPr lang="en-US" dirty="0">
                <a:solidFill>
                  <a:schemeClr val="tx1"/>
                </a:solidFill>
                <a:latin typeface="Times New Roman" panose="02020603050405020304" pitchFamily="18" charset="0"/>
                <a:cs typeface="Times New Roman" panose="02020603050405020304" pitchFamily="18" charset="0"/>
              </a:rPr>
              <a:t>the sensation caused by absence of light. It is probably a positive sensation, because the blind eye does not “see black”, it “sees nothing”. Finally, the color </a:t>
            </a:r>
            <a:r>
              <a:rPr lang="en-US" dirty="0" smtClean="0">
                <a:solidFill>
                  <a:schemeClr val="tx1"/>
                </a:solidFill>
                <a:latin typeface="Times New Roman" panose="02020603050405020304" pitchFamily="18" charset="0"/>
                <a:cs typeface="Times New Roman" panose="02020603050405020304" pitchFamily="18" charset="0"/>
              </a:rPr>
              <a:t>perceived </a:t>
            </a:r>
            <a:r>
              <a:rPr lang="en-US" dirty="0">
                <a:solidFill>
                  <a:schemeClr val="tx1"/>
                </a:solidFill>
                <a:latin typeface="Times New Roman" panose="02020603050405020304" pitchFamily="18" charset="0"/>
                <a:cs typeface="Times New Roman" panose="02020603050405020304" pitchFamily="18" charset="0"/>
              </a:rPr>
              <a:t>depends on the color of other objects in the visual field. </a:t>
            </a:r>
          </a:p>
        </p:txBody>
      </p:sp>
    </p:spTree>
    <p:extLst>
      <p:ext uri="{BB962C8B-B14F-4D97-AF65-F5344CB8AC3E}">
        <p14:creationId xmlns:p14="http://schemas.microsoft.com/office/powerpoint/2010/main" val="2072650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r>
              <a:rPr lang="en-US" b="1" dirty="0"/>
              <a:t>TESTING OF COLOR VISION</a:t>
            </a:r>
            <a:endParaRPr lang="en-US" dirty="0"/>
          </a:p>
        </p:txBody>
      </p:sp>
      <p:sp>
        <p:nvSpPr>
          <p:cNvPr id="3" name="عنصر نائب للمحتوى 2"/>
          <p:cNvSpPr>
            <a:spLocks noGrp="1"/>
          </p:cNvSpPr>
          <p:nvPr>
            <p:ph idx="1"/>
          </p:nvPr>
        </p:nvSpPr>
        <p:spPr/>
        <p:txBody>
          <a:bodyPr/>
          <a:lstStyle/>
          <a:p>
            <a:endParaRPr lang="en-US" dirty="0"/>
          </a:p>
          <a:p>
            <a:r>
              <a:rPr lang="en-US" b="1" dirty="0">
                <a:solidFill>
                  <a:schemeClr val="tx1"/>
                </a:solidFill>
                <a:latin typeface="Times New Roman" panose="02020603050405020304" pitchFamily="18" charset="0"/>
                <a:cs typeface="Times New Roman" panose="02020603050405020304" pitchFamily="18" charset="0"/>
              </a:rPr>
              <a:t>Mechanism of Color </a:t>
            </a:r>
            <a:r>
              <a:rPr lang="en-US" b="1" dirty="0" smtClean="0">
                <a:solidFill>
                  <a:schemeClr val="tx1"/>
                </a:solidFill>
                <a:latin typeface="Times New Roman" panose="02020603050405020304" pitchFamily="18" charset="0"/>
                <a:cs typeface="Times New Roman" panose="02020603050405020304" pitchFamily="18" charset="0"/>
              </a:rPr>
              <a:t>Vision</a:t>
            </a:r>
            <a:r>
              <a:rPr lang="en-US" b="1" dirty="0" smtClean="0">
                <a:solidFill>
                  <a:schemeClr val="tx1"/>
                </a:solidFill>
                <a:latin typeface="Times New Roman" panose="02020603050405020304" pitchFamily="18" charset="0"/>
                <a:cs typeface="Times New Roman" panose="02020603050405020304" pitchFamily="18" charset="0"/>
              </a:rPr>
              <a:t>???</a:t>
            </a:r>
          </a:p>
          <a:p>
            <a:r>
              <a:rPr lang="en-US" b="1" dirty="0" smtClean="0">
                <a:solidFill>
                  <a:schemeClr val="tx1"/>
                </a:solidFill>
                <a:latin typeface="Times New Roman" panose="02020603050405020304" pitchFamily="18" charset="0"/>
                <a:cs typeface="Times New Roman" panose="02020603050405020304" pitchFamily="18" charset="0"/>
              </a:rPr>
              <a:t>Factors </a:t>
            </a:r>
            <a:r>
              <a:rPr lang="en-US" b="1" dirty="0">
                <a:solidFill>
                  <a:schemeClr val="tx1"/>
                </a:solidFill>
                <a:latin typeface="Times New Roman" panose="02020603050405020304" pitchFamily="18" charset="0"/>
                <a:cs typeface="Times New Roman" panose="02020603050405020304" pitchFamily="18" charset="0"/>
              </a:rPr>
              <a:t>a</a:t>
            </a:r>
            <a:r>
              <a:rPr lang="en-US" b="1" dirty="0" smtClean="0">
                <a:solidFill>
                  <a:schemeClr val="tx1"/>
                </a:solidFill>
                <a:latin typeface="Times New Roman" panose="02020603050405020304" pitchFamily="18" charset="0"/>
                <a:cs typeface="Times New Roman" panose="02020603050405020304" pitchFamily="18" charset="0"/>
              </a:rPr>
              <a:t>ffecting visual acuity??</a:t>
            </a:r>
            <a:endParaRPr lang="en-US" b="1"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I. Ishihara charts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79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Procedure</a:t>
            </a:r>
            <a:endParaRPr lang="en-US" dirty="0"/>
          </a:p>
        </p:txBody>
      </p:sp>
      <p:sp>
        <p:nvSpPr>
          <p:cNvPr id="3" name="عنصر نائب للمحتوى 2"/>
          <p:cNvSpPr>
            <a:spLocks noGrp="1"/>
          </p:cNvSpPr>
          <p:nvPr>
            <p:ph idx="1"/>
          </p:nvPr>
        </p:nvSpPr>
        <p:spPr/>
        <p:txBody>
          <a:bodyPr>
            <a:normAutofit fontScale="92500" lnSpcReduction="20000"/>
          </a:bodyPr>
          <a:lstStyle/>
          <a:p>
            <a:endParaRPr lang="en-US" dirty="0"/>
          </a:p>
          <a:p>
            <a:r>
              <a:rPr lang="en-US" b="1" dirty="0">
                <a:solidFill>
                  <a:schemeClr val="tx1"/>
                </a:solidFill>
                <a:latin typeface="Times New Roman" panose="02020603050405020304" pitchFamily="18" charset="0"/>
                <a:cs typeface="Times New Roman" panose="02020603050405020304" pitchFamily="18" charset="0"/>
              </a:rPr>
              <a:t>Procedure </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1. Seat the subject in a room adequately lit by day light. Direct sunlight or electric light may cause discrepancies in the result due to changes in the shades of the colors. </a:t>
            </a:r>
          </a:p>
          <a:p>
            <a:r>
              <a:rPr lang="en-US" dirty="0">
                <a:solidFill>
                  <a:schemeClr val="tx1"/>
                </a:solidFill>
                <a:latin typeface="Times New Roman" panose="02020603050405020304" pitchFamily="18" charset="0"/>
                <a:cs typeface="Times New Roman" panose="02020603050405020304" pitchFamily="18" charset="0"/>
              </a:rPr>
              <a:t>2. Ask the subject to read the numbers or trace the wavy lines on successive plates. The correct answers are given at the back of the book to exclude the possibility of examiner being color blind. For example, the person with normal color vision will read plate 3 in </a:t>
            </a:r>
            <a:r>
              <a:rPr lang="en-US" b="1" dirty="0">
                <a:solidFill>
                  <a:schemeClr val="tx1"/>
                </a:solidFill>
                <a:latin typeface="Times New Roman" panose="02020603050405020304" pitchFamily="18" charset="0"/>
                <a:cs typeface="Times New Roman" panose="02020603050405020304" pitchFamily="18" charset="0"/>
              </a:rPr>
              <a:t>Figure </a:t>
            </a:r>
            <a:r>
              <a:rPr lang="en-US" dirty="0" smtClean="0">
                <a:solidFill>
                  <a:schemeClr val="tx1"/>
                </a:solidFill>
                <a:latin typeface="Times New Roman" panose="02020603050405020304" pitchFamily="18" charset="0"/>
                <a:cs typeface="Times New Roman" panose="02020603050405020304" pitchFamily="18" charset="0"/>
              </a:rPr>
              <a:t>as </a:t>
            </a:r>
            <a:r>
              <a:rPr lang="en-US" b="1" dirty="0">
                <a:solidFill>
                  <a:schemeClr val="tx1"/>
                </a:solidFill>
                <a:latin typeface="Times New Roman" panose="02020603050405020304" pitchFamily="18" charset="0"/>
                <a:cs typeface="Times New Roman" panose="02020603050405020304" pitchFamily="18" charset="0"/>
              </a:rPr>
              <a:t>5, </a:t>
            </a:r>
            <a:r>
              <a:rPr lang="en-US" dirty="0">
                <a:solidFill>
                  <a:schemeClr val="tx1"/>
                </a:solidFill>
                <a:latin typeface="Times New Roman" panose="02020603050405020304" pitchFamily="18" charset="0"/>
                <a:cs typeface="Times New Roman" panose="02020603050405020304" pitchFamily="18" charset="0"/>
              </a:rPr>
              <a:t>while a person with defective color vision will reads it as </a:t>
            </a:r>
            <a:r>
              <a:rPr lang="en-US" b="1" dirty="0">
                <a:solidFill>
                  <a:schemeClr val="tx1"/>
                </a:solidFill>
                <a:latin typeface="Times New Roman" panose="02020603050405020304" pitchFamily="18" charset="0"/>
                <a:cs typeface="Times New Roman" panose="02020603050405020304" pitchFamily="18" charset="0"/>
              </a:rPr>
              <a:t>2</a:t>
            </a:r>
            <a:r>
              <a:rPr lang="en-US" dirty="0">
                <a:solidFill>
                  <a:schemeClr val="tx1"/>
                </a:solidFill>
                <a:latin typeface="Times New Roman" panose="02020603050405020304" pitchFamily="18" charset="0"/>
                <a:cs typeface="Times New Roman" panose="02020603050405020304" pitchFamily="18" charset="0"/>
              </a:rPr>
              <a:t>. The results with other plates are given in </a:t>
            </a:r>
            <a:r>
              <a:rPr lang="en-US" b="1" dirty="0" smtClean="0">
                <a:solidFill>
                  <a:schemeClr val="tx1"/>
                </a:solidFill>
                <a:latin typeface="Times New Roman" panose="02020603050405020304" pitchFamily="18" charset="0"/>
                <a:cs typeface="Times New Roman" panose="02020603050405020304" pitchFamily="18" charset="0"/>
              </a:rPr>
              <a:t>Table.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82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257</TotalTime>
  <Words>713</Words>
  <Application>Microsoft Office PowerPoint</Application>
  <PresentationFormat>ملء الشاشة</PresentationFormat>
  <Paragraphs>65</Paragraphs>
  <Slides>14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Garamond</vt:lpstr>
      <vt:lpstr>Times New Roman</vt:lpstr>
      <vt:lpstr>عضوي</vt:lpstr>
      <vt:lpstr>Vision</vt:lpstr>
      <vt:lpstr>Visual acuity</vt:lpstr>
      <vt:lpstr> TEST FOR DISTANT VISION</vt:lpstr>
      <vt:lpstr>عرض تقديمي في PowerPoint</vt:lpstr>
      <vt:lpstr> Testing the Distant Visual Acuity</vt:lpstr>
      <vt:lpstr> Color Vision</vt:lpstr>
      <vt:lpstr>Color vision</vt:lpstr>
      <vt:lpstr> TESTING OF COLOR VISION</vt:lpstr>
      <vt:lpstr>Procedure</vt:lpstr>
      <vt:lpstr>عرض تقديمي في PowerPoint</vt:lpstr>
      <vt:lpstr>Result of Ishihara test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Admin</dc:creator>
  <cp:lastModifiedBy>Admin</cp:lastModifiedBy>
  <cp:revision>16</cp:revision>
  <dcterms:created xsi:type="dcterms:W3CDTF">2022-12-14T10:33:55Z</dcterms:created>
  <dcterms:modified xsi:type="dcterms:W3CDTF">2022-12-24T07:26:33Z</dcterms:modified>
</cp:coreProperties>
</file>